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73152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82" d="100"/>
          <a:sy n="82" d="100"/>
        </p:scale>
        <p:origin x="3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B43C-3854-5B44-91F7-24E6BB2CC088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1143000"/>
            <a:ext cx="2244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0326E-EE7F-4046-8E29-2C45C52D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0326E-EE7F-4046-8E29-2C45C52D42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646133"/>
            <a:ext cx="6217920" cy="35018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282989"/>
            <a:ext cx="5486400" cy="2428451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6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35517"/>
            <a:ext cx="157734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5517"/>
            <a:ext cx="464058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6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507618"/>
            <a:ext cx="6309360" cy="418401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731215"/>
            <a:ext cx="6309360" cy="2200274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35519"/>
            <a:ext cx="630936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465706"/>
            <a:ext cx="3094672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674110"/>
            <a:ext cx="309467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465706"/>
            <a:ext cx="3109913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674110"/>
            <a:ext cx="3109913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4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7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448226"/>
            <a:ext cx="3703320" cy="714798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0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448226"/>
            <a:ext cx="3703320" cy="714798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0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3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35519"/>
            <a:ext cx="63093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677584"/>
            <a:ext cx="63093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9322649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D4C4A9-1441-4A42-9819-C9B37A703F47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9322649"/>
            <a:ext cx="24688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9322649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DC17E-4E56-854F-AF9D-12DD5F0C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ie.david@austin.utexa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reservations.utexas.edu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809E4F-A337-E45C-6EEF-B0B2BDBD060F}"/>
              </a:ext>
            </a:extLst>
          </p:cNvPr>
          <p:cNvSpPr txBox="1"/>
          <p:nvPr/>
        </p:nvSpPr>
        <p:spPr>
          <a:xfrm>
            <a:off x="502920" y="5882923"/>
            <a:ext cx="6309360" cy="3397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kern="1200" dirty="0">
                <a:latin typeface="+mn-lt"/>
                <a:ea typeface="+mn-ea"/>
                <a:cs typeface="+mn-cs"/>
              </a:rPr>
              <a:t>The University of Texas Marine Science Institute has a private marina in Port Aransas, TX, offering yearly slip rentals to the public. Daily or monthly rentals are not available. No overnight stays permitted.</a:t>
            </a:r>
            <a:r>
              <a:rPr lang="en-US" sz="1200" dirty="0"/>
              <a:t> </a:t>
            </a:r>
            <a:r>
              <a:rPr lang="en-US" sz="1200" kern="1200" dirty="0">
                <a:latin typeface="+mn-lt"/>
                <a:ea typeface="+mn-ea"/>
                <a:cs typeface="+mn-cs"/>
              </a:rPr>
              <a:t>Must meet insurance requirements. Rate: $12 per foot of boat length per month, including utilities, paid quarterly.</a:t>
            </a:r>
          </a:p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b="1" kern="1200" dirty="0">
                <a:latin typeface="+mn-lt"/>
                <a:ea typeface="+mn-ea"/>
                <a:cs typeface="+mn-cs"/>
              </a:rPr>
              <a:t>Boat Slips:</a:t>
            </a:r>
            <a:endParaRPr lang="en-US" sz="1200" kern="1200" dirty="0">
              <a:latin typeface="+mn-lt"/>
              <a:ea typeface="+mn-ea"/>
              <a:cs typeface="+mn-cs"/>
            </a:endParaRPr>
          </a:p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b="1" dirty="0"/>
              <a:t>Slips available are 30’- 45’ and 45’- 60’</a:t>
            </a:r>
          </a:p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b="1" dirty="0"/>
              <a:t>Available option if boat length is smaller than slip, charge will be the least length of slip/$12 per month.  (ex: 24’ boat into a 30’ slip will be $12 X 30’ per month.  </a:t>
            </a:r>
            <a:endParaRPr lang="en-US" sz="1200" dirty="0"/>
          </a:p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b="1" kern="1200" dirty="0">
                <a:latin typeface="+mn-lt"/>
                <a:ea typeface="+mn-ea"/>
                <a:cs typeface="+mn-cs"/>
              </a:rPr>
              <a:t>Make a reservation request using the instructions in the following pages.</a:t>
            </a:r>
          </a:p>
          <a:p>
            <a:pPr defTabSz="731520">
              <a:lnSpc>
                <a:spcPct val="90000"/>
              </a:lnSpc>
              <a:spcBef>
                <a:spcPts val="800"/>
              </a:spcBef>
            </a:pPr>
            <a:endParaRPr lang="en-US" sz="1200" kern="1200" dirty="0">
              <a:latin typeface="+mn-lt"/>
              <a:ea typeface="+mn-ea"/>
              <a:cs typeface="+mn-cs"/>
            </a:endParaRPr>
          </a:p>
          <a:p>
            <a:pPr algn="r"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dirty="0"/>
              <a:t>Questions: call 361-749-6707 or email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laurie.david@austin.utexas.edu</a:t>
            </a:r>
            <a:endParaRPr lang="en-US" sz="1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aerial view of a marina&#10;&#10;AI-generated content may be incorrect.">
            <a:extLst>
              <a:ext uri="{FF2B5EF4-FFF2-40B4-BE49-F238E27FC236}">
                <a16:creationId xmlns:a16="http://schemas.microsoft.com/office/drawing/2014/main" id="{2D92C321-B0BF-01BE-12FB-5CD9D95C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152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F20A24-E751-EE57-9F09-35A03786077D}"/>
              </a:ext>
            </a:extLst>
          </p:cNvPr>
          <p:cNvSpPr txBox="1"/>
          <p:nvPr/>
        </p:nvSpPr>
        <p:spPr>
          <a:xfrm>
            <a:off x="179615" y="1281625"/>
            <a:ext cx="3053444" cy="870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Boat Slip Rentals at UTMSI</a:t>
            </a:r>
            <a:endParaRPr lang="en-US" sz="2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8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8C24-5F3A-C4DA-85BE-E32B3B30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0BDA5A-EF5F-990F-A4D5-56A7B68B9DB8}"/>
              </a:ext>
            </a:extLst>
          </p:cNvPr>
          <p:cNvSpPr txBox="1"/>
          <p:nvPr/>
        </p:nvSpPr>
        <p:spPr>
          <a:xfrm>
            <a:off x="502919" y="1245277"/>
            <a:ext cx="6053523" cy="48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kern="1200" dirty="0">
                <a:latin typeface="+mn-lt"/>
                <a:ea typeface="+mn-ea"/>
                <a:cs typeface="+mn-cs"/>
              </a:rPr>
              <a:t>Go to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2"/>
              </a:rPr>
              <a:t>Reservations | UT Reservations (utexas.edu)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sz="1200" dirty="0">
                <a:effectLst/>
              </a:rPr>
              <a:t> and click on Marine Science Institute</a:t>
            </a:r>
            <a:endParaRPr lang="en-US" sz="12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01692-82E2-1117-E309-624C0F240888}"/>
              </a:ext>
            </a:extLst>
          </p:cNvPr>
          <p:cNvSpPr txBox="1"/>
          <p:nvPr/>
        </p:nvSpPr>
        <p:spPr>
          <a:xfrm>
            <a:off x="502920" y="457166"/>
            <a:ext cx="5201854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2800" b="1" kern="1200" dirty="0">
                <a:latin typeface="+mn-lt"/>
                <a:ea typeface="+mn-ea"/>
                <a:cs typeface="+mn-cs"/>
              </a:rPr>
              <a:t>How to Make a Reservation</a:t>
            </a:r>
            <a:endParaRPr lang="en-US" sz="28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9AD3D68-F135-F425-0E15-15C0E13D7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546327"/>
            <a:ext cx="5215027" cy="37178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818188-1CE9-9AF7-CCB3-214AF76205F1}"/>
              </a:ext>
            </a:extLst>
          </p:cNvPr>
          <p:cNvCxnSpPr>
            <a:cxnSpLocks/>
          </p:cNvCxnSpPr>
          <p:nvPr/>
        </p:nvCxnSpPr>
        <p:spPr>
          <a:xfrm flipH="1">
            <a:off x="2049294" y="4345021"/>
            <a:ext cx="1335932" cy="6841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C98FA4-F746-307A-A83D-BD61163858CB}"/>
              </a:ext>
            </a:extLst>
          </p:cNvPr>
          <p:cNvSpPr txBox="1"/>
          <p:nvPr/>
        </p:nvSpPr>
        <p:spPr>
          <a:xfrm>
            <a:off x="502918" y="5565227"/>
            <a:ext cx="6053523" cy="48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kern="1200" dirty="0">
                <a:latin typeface="+mn-lt"/>
                <a:ea typeface="+mn-ea"/>
                <a:cs typeface="+mn-cs"/>
              </a:rPr>
              <a:t>Scroll down to available space for general public</a:t>
            </a:r>
          </a:p>
        </p:txBody>
      </p:sp>
    </p:spTree>
    <p:extLst>
      <p:ext uri="{BB962C8B-B14F-4D97-AF65-F5344CB8AC3E}">
        <p14:creationId xmlns:p14="http://schemas.microsoft.com/office/powerpoint/2010/main" val="161001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867C9-DA77-BFB7-A878-7E121953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website&#10;&#10;AI-generated content may be incorrect.">
            <a:extLst>
              <a:ext uri="{FF2B5EF4-FFF2-40B4-BE49-F238E27FC236}">
                <a16:creationId xmlns:a16="http://schemas.microsoft.com/office/drawing/2014/main" id="{CD47F4A6-C406-551E-FAB3-A526FAE8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7" y="1618101"/>
            <a:ext cx="6231947" cy="82167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51151-E383-2A37-E993-C14115E79FAA}"/>
              </a:ext>
            </a:extLst>
          </p:cNvPr>
          <p:cNvSpPr txBox="1"/>
          <p:nvPr/>
        </p:nvSpPr>
        <p:spPr>
          <a:xfrm>
            <a:off x="502920" y="457166"/>
            <a:ext cx="5201854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2800" b="1" kern="1200" dirty="0">
                <a:latin typeface="+mn-lt"/>
                <a:ea typeface="+mn-ea"/>
                <a:cs typeface="+mn-cs"/>
              </a:rPr>
              <a:t>How to Make a Reservation</a:t>
            </a:r>
            <a:endParaRPr lang="en-US" sz="2800" kern="1200" dirty="0"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6B96F9-34F4-64A6-325C-763BB989B7C8}"/>
              </a:ext>
            </a:extLst>
          </p:cNvPr>
          <p:cNvCxnSpPr>
            <a:cxnSpLocks/>
          </p:cNvCxnSpPr>
          <p:nvPr/>
        </p:nvCxnSpPr>
        <p:spPr>
          <a:xfrm flipH="1">
            <a:off x="1930308" y="8580843"/>
            <a:ext cx="1335932" cy="6841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9E33E0-2570-C8FA-A06F-6AF79D735765}"/>
              </a:ext>
            </a:extLst>
          </p:cNvPr>
          <p:cNvSpPr txBox="1"/>
          <p:nvPr/>
        </p:nvSpPr>
        <p:spPr>
          <a:xfrm>
            <a:off x="502920" y="1135467"/>
            <a:ext cx="6053523" cy="48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kern="1200" dirty="0">
                <a:latin typeface="+mn-lt"/>
                <a:ea typeface="+mn-ea"/>
                <a:cs typeface="+mn-cs"/>
              </a:rPr>
              <a:t>Scroll down to available space for general public. </a:t>
            </a:r>
          </a:p>
        </p:txBody>
      </p:sp>
      <p:pic>
        <p:nvPicPr>
          <p:cNvPr id="4" name="Picture 3" descr="A screenshot of a login form&#10;&#10;AI-generated content may be incorrect.">
            <a:extLst>
              <a:ext uri="{FF2B5EF4-FFF2-40B4-BE49-F238E27FC236}">
                <a16:creationId xmlns:a16="http://schemas.microsoft.com/office/drawing/2014/main" id="{A09885FA-A2C1-52DB-FB44-4D08C3F1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2463800"/>
            <a:ext cx="6527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7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7149B-6ADC-3017-01C1-D3C07720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BE05EE6-E358-5862-C7DE-9421A186C9AE}"/>
              </a:ext>
            </a:extLst>
          </p:cNvPr>
          <p:cNvSpPr txBox="1"/>
          <p:nvPr/>
        </p:nvSpPr>
        <p:spPr>
          <a:xfrm>
            <a:off x="502920" y="457166"/>
            <a:ext cx="5201854" cy="482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2800" b="1" kern="1200" dirty="0">
                <a:latin typeface="+mn-lt"/>
                <a:ea typeface="+mn-ea"/>
                <a:cs typeface="+mn-cs"/>
              </a:rPr>
              <a:t>How to Make a Reservation</a:t>
            </a:r>
            <a:endParaRPr lang="en-US" sz="28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48C85-212B-542B-5BFE-536D94B1F6E2}"/>
              </a:ext>
            </a:extLst>
          </p:cNvPr>
          <p:cNvSpPr txBox="1"/>
          <p:nvPr/>
        </p:nvSpPr>
        <p:spPr>
          <a:xfrm>
            <a:off x="502920" y="1135467"/>
            <a:ext cx="6053523" cy="48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731520">
              <a:lnSpc>
                <a:spcPct val="90000"/>
              </a:lnSpc>
              <a:spcBef>
                <a:spcPts val="800"/>
              </a:spcBef>
            </a:pPr>
            <a:r>
              <a:rPr lang="en-US" sz="1200" kern="1200" dirty="0">
                <a:latin typeface="+mn-lt"/>
                <a:ea typeface="+mn-ea"/>
                <a:cs typeface="+mn-cs"/>
              </a:rPr>
              <a:t>You will be required to set up an account. </a:t>
            </a:r>
          </a:p>
        </p:txBody>
      </p:sp>
      <p:pic>
        <p:nvPicPr>
          <p:cNvPr id="4" name="Picture 3" descr="A screenshot of a login form&#10;&#10;AI-generated content may be incorrect.">
            <a:extLst>
              <a:ext uri="{FF2B5EF4-FFF2-40B4-BE49-F238E27FC236}">
                <a16:creationId xmlns:a16="http://schemas.microsoft.com/office/drawing/2014/main" id="{079807A5-5F44-F7BD-AC18-D3878A04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1" y="1376783"/>
            <a:ext cx="6527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52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212</Words>
  <Application>Microsoft Macintosh PowerPoint</Application>
  <PresentationFormat>Custom</PresentationFormat>
  <Paragraphs>16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Palmer, Sally</dc:creator>
  <cp:lastModifiedBy>Jacoby, Amanda R</cp:lastModifiedBy>
  <cp:revision>5</cp:revision>
  <dcterms:created xsi:type="dcterms:W3CDTF">2025-03-08T15:53:02Z</dcterms:created>
  <dcterms:modified xsi:type="dcterms:W3CDTF">2025-03-25T20:18:09Z</dcterms:modified>
</cp:coreProperties>
</file>